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72" r:id="rId3"/>
    <p:sldId id="278" r:id="rId4"/>
    <p:sldId id="275" r:id="rId5"/>
    <p:sldId id="276" r:id="rId6"/>
    <p:sldId id="271" r:id="rId7"/>
    <p:sldId id="265" r:id="rId8"/>
    <p:sldId id="273" r:id="rId9"/>
    <p:sldId id="266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4660" autoAdjust="0"/>
  </p:normalViewPr>
  <p:slideViewPr>
    <p:cSldViewPr>
      <p:cViewPr>
        <p:scale>
          <a:sx n="81" d="100"/>
          <a:sy n="81" d="100"/>
        </p:scale>
        <p:origin x="-138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74544B-89CE-46D6-834E-8D80153A432E}" type="datetimeFigureOut">
              <a:rPr lang="en-GB"/>
              <a:pPr>
                <a:defRPr/>
              </a:pPr>
              <a:t>20/07/2014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A94374-F551-4714-86FB-9DD4A93BA2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268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FB3689-9637-4785-84D7-4EE174735AAD}" type="datetimeFigureOut">
              <a:rPr lang="en-GB"/>
              <a:pPr>
                <a:defRPr/>
              </a:pPr>
              <a:t>20/07/2014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84FB69D-0F16-4B16-BAF7-92AFFC327B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922207-4FE1-46A3-AD63-8F32F6E4B84E}" type="slidenum">
              <a:rPr lang="en-GB" smtClean="0"/>
              <a:pPr/>
              <a:t>3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6904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922207-4FE1-46A3-AD63-8F32F6E4B84E}" type="slidenum">
              <a:rPr lang="en-GB" smtClean="0"/>
              <a:pPr/>
              <a:t>4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85655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DB53DE-6948-4888-BEEB-9A66682952DD}" type="slidenum">
              <a:rPr lang="en-GB" smtClean="0"/>
              <a:pPr/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7914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904EC5-00BB-4A4F-B27A-3A75D9631875}" type="slidenum">
              <a:rPr lang="en-GB" smtClean="0">
                <a:ea typeface="MS PGothic" pitchFamily="34" charset="-128"/>
              </a:rPr>
              <a:pPr/>
              <a:t>8</a:t>
            </a:fld>
            <a:endParaRPr lang="en-GB" dirty="0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56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8EE0F-0A01-4541-8B26-F3C60D065C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07D5-5508-41A2-B862-C643625F824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19788" y="385763"/>
            <a:ext cx="1747837" cy="5419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385763"/>
            <a:ext cx="5094288" cy="5419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8635-592F-4E3C-95FE-841D6CA3B6E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D574B-2696-4C54-996F-347B1FEC7F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AF1CC-C8AB-42BA-95B7-C3E83B5A02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700213"/>
            <a:ext cx="3421063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6563" y="1700213"/>
            <a:ext cx="3421062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477B9-2C96-40DB-8DC6-32572693D4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9F53-2BB5-45B9-97FC-5B0DC1B456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8CE0F-157F-4A23-AFA4-F73E928123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2F3F7-91E8-4DA8-94A1-3E49D18336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41C03-9CFB-46E8-A963-3843F3B183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73BF1-49EA-461E-AD8E-1F659A3938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385763"/>
            <a:ext cx="6994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1700213"/>
            <a:ext cx="69945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Bullet point copy in black</a:t>
            </a:r>
          </a:p>
          <a:p>
            <a:pPr lvl="0"/>
            <a:r>
              <a:rPr lang="en-GB" smtClean="0"/>
              <a:t>Third level</a:t>
            </a:r>
          </a:p>
          <a:p>
            <a:pPr lvl="0"/>
            <a:r>
              <a:rPr lang="en-GB" smtClean="0"/>
              <a:t>Fourth level</a:t>
            </a:r>
          </a:p>
          <a:p>
            <a:pPr lvl="0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AC113B-177E-4F4F-8B63-914AE703DA9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1" name="Picture 9" descr="logo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8313" y="5516563"/>
            <a:ext cx="8424862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technow.com/" TargetMode="External"/><Relationship Id="rId2" Type="http://schemas.openxmlformats.org/officeDocument/2006/relationships/hyperlink" Target="mailto:philip.horsham@engineeringtechnician.org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twitter.com/EngTech_No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088" y="1341438"/>
            <a:ext cx="4819650" cy="26924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FF6600"/>
                </a:solidFill>
              </a:rPr>
              <a:t>EngTechNow:       A case for change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5025" y="4365625"/>
            <a:ext cx="6400800" cy="1273175"/>
          </a:xfrm>
        </p:spPr>
        <p:txBody>
          <a:bodyPr/>
          <a:lstStyle/>
          <a:p>
            <a:pPr algn="l" eaLnBrk="1" hangingPunct="1"/>
            <a:r>
              <a:rPr lang="en-GB" sz="1800" dirty="0" smtClean="0">
                <a:solidFill>
                  <a:srgbClr val="808080"/>
                </a:solidFill>
              </a:rPr>
              <a:t>June 2014</a:t>
            </a:r>
          </a:p>
        </p:txBody>
      </p:sp>
      <p:pic>
        <p:nvPicPr>
          <p:cNvPr id="2052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8600" y="0"/>
            <a:ext cx="38354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1619250" y="404813"/>
            <a:ext cx="60960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What is EngTechNow? 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73100" y="1844675"/>
            <a:ext cx="7499350" cy="39608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dirty="0" smtClean="0">
                <a:solidFill>
                  <a:srgbClr val="E46C0A"/>
                </a:solidFill>
              </a:rPr>
              <a:t>EngTechNow is a new campaign supported by the three largest professional engineering institutions (IET, IMechE and ICE). It aims to:</a:t>
            </a:r>
          </a:p>
          <a:p>
            <a:pPr marL="0" indent="0" eaLnBrk="1" hangingPunct="1">
              <a:buClr>
                <a:srgbClr val="E46C0A"/>
              </a:buClr>
            </a:pPr>
            <a:r>
              <a:rPr lang="en-GB" b="1" dirty="0" smtClean="0">
                <a:ea typeface="Avenir LT Std 95 Black"/>
                <a:cs typeface="Avenir LT Std 95 Black"/>
              </a:rPr>
              <a:t>   Raise the profile of Engineering Technicians</a:t>
            </a:r>
          </a:p>
          <a:p>
            <a:pPr marL="0" indent="0" eaLnBrk="1" hangingPunct="1">
              <a:buClr>
                <a:srgbClr val="E46C0A"/>
              </a:buClr>
            </a:pPr>
            <a:r>
              <a:rPr lang="en-GB" b="1" dirty="0" smtClean="0">
                <a:ea typeface="Avenir LT Std 95 Black"/>
                <a:cs typeface="Avenir LT Std 95 Black"/>
              </a:rPr>
              <a:t>   Grow the number of EngTechs to 100,000 by 2020</a:t>
            </a:r>
          </a:p>
          <a:p>
            <a:pPr marL="0" indent="0" eaLnBrk="1" hangingPunct="1">
              <a:buClr>
                <a:srgbClr val="E46C0A"/>
              </a:buClr>
            </a:pPr>
            <a:r>
              <a:rPr lang="en-GB" b="1" dirty="0" smtClean="0">
                <a:ea typeface="Avenir LT Std 95 Black"/>
                <a:cs typeface="Avenir LT Std 95 Black"/>
              </a:rPr>
              <a:t>   Encourage major employers and FE Providers to </a:t>
            </a:r>
            <a:br>
              <a:rPr lang="en-GB" b="1" dirty="0" smtClean="0">
                <a:ea typeface="Avenir LT Std 95 Black"/>
                <a:cs typeface="Avenir LT Std 95 Black"/>
              </a:rPr>
            </a:br>
            <a:r>
              <a:rPr lang="en-GB" b="1" dirty="0" smtClean="0">
                <a:ea typeface="Avenir LT Std 95 Black"/>
                <a:cs typeface="Avenir LT Std 95 Black"/>
              </a:rPr>
              <a:t>     support  growth</a:t>
            </a:r>
          </a:p>
          <a:p>
            <a:pPr marL="0" indent="0" eaLnBrk="1" hangingPunct="1">
              <a:buFontTx/>
              <a:buNone/>
            </a:pPr>
            <a:endParaRPr lang="en-GB" dirty="0" smtClean="0"/>
          </a:p>
          <a:p>
            <a:pPr marL="0" indent="0" eaLnBrk="1" hangingPunct="1">
              <a:buFontTx/>
              <a:buNone/>
            </a:pPr>
            <a:r>
              <a:rPr lang="en-GB" dirty="0" smtClean="0"/>
              <a:t>The initiative is supported by government and funded by Lord Sainsbury’s Gatsby Foundation.</a:t>
            </a:r>
          </a:p>
          <a:p>
            <a:pPr marL="0" indent="0" eaLnBrk="1" hangingPunct="1">
              <a:buClr>
                <a:srgbClr val="E46C0A"/>
              </a:buClr>
            </a:pPr>
            <a:endParaRPr lang="en-GB" b="1" dirty="0" smtClean="0">
              <a:ea typeface="Avenir LT Std 95 Black"/>
              <a:cs typeface="Avenir LT Std 95 Black"/>
            </a:endParaRPr>
          </a:p>
          <a:p>
            <a:pPr marL="0" indent="0" eaLnBrk="1" hangingPunct="1">
              <a:buClr>
                <a:srgbClr val="E46C0A"/>
              </a:buClr>
            </a:pPr>
            <a:endParaRPr lang="en-GB" b="1" dirty="0" smtClean="0">
              <a:ea typeface="Avenir LT Std 95 Black"/>
              <a:cs typeface="Avenir LT Std 95 Black"/>
            </a:endParaRPr>
          </a:p>
          <a:p>
            <a:pPr marL="0" indent="0" eaLnBrk="1" hangingPunct="1">
              <a:buFontTx/>
              <a:buNone/>
            </a:pPr>
            <a:endParaRPr lang="en-GB" b="1" dirty="0" smtClean="0"/>
          </a:p>
        </p:txBody>
      </p:sp>
      <p:pic>
        <p:nvPicPr>
          <p:cNvPr id="3076" name="Picture 3" descr="engtech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12509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LeedsTu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9988" y="2276475"/>
            <a:ext cx="285908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7489825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are the benefits of EngTech for FE Providers?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6732588" cy="4302125"/>
          </a:xfrm>
        </p:spPr>
        <p:txBody>
          <a:bodyPr/>
          <a:lstStyle/>
          <a:p>
            <a:pPr eaLnBrk="1" hangingPunct="1"/>
            <a:r>
              <a:rPr lang="en-GB" dirty="0" smtClean="0"/>
              <a:t>Attracts employers to place their apprentices with the FE provider by demonstrating their support for professional registration;</a:t>
            </a:r>
            <a:endParaRPr lang="en-US" dirty="0" smtClean="0"/>
          </a:p>
          <a:p>
            <a:pPr eaLnBrk="1" hangingPunct="1"/>
            <a:r>
              <a:rPr lang="en-US" dirty="0" smtClean="0"/>
              <a:t>Growing focus on professional registration across the engineering industry;</a:t>
            </a:r>
          </a:p>
          <a:p>
            <a:pPr eaLnBrk="1" hangingPunct="1"/>
            <a:r>
              <a:rPr lang="en-US" dirty="0" smtClean="0"/>
              <a:t>Demonstrates that an FE provider supports high professional standards within engineering;</a:t>
            </a:r>
          </a:p>
          <a:p>
            <a:pPr eaLnBrk="1" hangingPunct="1"/>
            <a:r>
              <a:rPr lang="en-US" dirty="0" smtClean="0"/>
              <a:t>Apprentices have support to achieve professional registration from both their FE provider and employer;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5125" name="Picture 4" descr="engtech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0"/>
            <a:ext cx="12509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LeedsTu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9988" y="2276475"/>
            <a:ext cx="285908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85750"/>
            <a:ext cx="7489825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are the benefits of EngTech for employers?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6732588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Growing focus on professional registration across the engineering industry;</a:t>
            </a:r>
          </a:p>
          <a:p>
            <a:pPr eaLnBrk="1" hangingPunct="1"/>
            <a:r>
              <a:rPr lang="en-US" dirty="0" smtClean="0"/>
              <a:t>Highlights an organisation’s high professional standards;</a:t>
            </a:r>
          </a:p>
          <a:p>
            <a:pPr eaLnBrk="1" hangingPunct="1"/>
            <a:r>
              <a:rPr lang="en-US" dirty="0" smtClean="0"/>
              <a:t>Can help to recruit and retain the best people as well as contributing to a competitive edge in bidding for new contracts; </a:t>
            </a:r>
          </a:p>
          <a:p>
            <a:pPr eaLnBrk="1" hangingPunct="1"/>
            <a:r>
              <a:rPr lang="en-GB" dirty="0" smtClean="0"/>
              <a:t>Can provide a benchmark for an organisation’s learning and development programmes, with UK-SPEC as an internationally-recognised underpinning standard;</a:t>
            </a:r>
          </a:p>
          <a:p>
            <a:pPr eaLnBrk="1" hangingPunct="1"/>
            <a:r>
              <a:rPr lang="en-US" dirty="0" smtClean="0"/>
              <a:t>Talent development – provides a practical way to grow talent, using EngTech as the first stepping stone towards IEng and CEng.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5125" name="Picture 4" descr="engtech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0"/>
            <a:ext cx="12509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5759450" cy="1674812"/>
          </a:xfrm>
        </p:spPr>
        <p:txBody>
          <a:bodyPr/>
          <a:lstStyle/>
          <a:p>
            <a:pPr eaLnBrk="1" hangingPunct="1"/>
            <a:r>
              <a:rPr lang="en-US" dirty="0" smtClean="0"/>
              <a:t>What are the benefits for Technicians?</a:t>
            </a:r>
          </a:p>
        </p:txBody>
      </p:sp>
      <p:pic>
        <p:nvPicPr>
          <p:cNvPr id="7171" name="Picture 4" descr="BA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188913"/>
            <a:ext cx="31115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468313" y="1628775"/>
            <a:ext cx="64801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 </a:t>
            </a:r>
            <a:endParaRPr lang="en-GB" sz="2000" b="1" dirty="0">
              <a:ea typeface="Avenir LT Std 95 Black"/>
              <a:cs typeface="Avenir LT Std 95 Black"/>
            </a:endParaRPr>
          </a:p>
          <a:p>
            <a:pPr>
              <a:buClr>
                <a:srgbClr val="E46C0A"/>
              </a:buClr>
              <a:buFont typeface="Arial" pitchFamily="34" charset="0"/>
              <a:buChar char="•"/>
            </a:pPr>
            <a:r>
              <a:rPr lang="en-GB" sz="2000" dirty="0">
                <a:ea typeface="Avenir LT Std 95 Black"/>
                <a:cs typeface="Avenir LT Std 95 Black"/>
              </a:rPr>
              <a:t>Demonstrates that individuals meet a benchmarked standard;</a:t>
            </a:r>
          </a:p>
          <a:p>
            <a:pPr>
              <a:buClr>
                <a:srgbClr val="E46C0A"/>
              </a:buClr>
              <a:buFont typeface="Arial" pitchFamily="34" charset="0"/>
              <a:buChar char="•"/>
            </a:pPr>
            <a:r>
              <a:rPr lang="en-GB" sz="2000" dirty="0">
                <a:ea typeface="Avenir LT Std 95 Black"/>
                <a:cs typeface="Avenir LT Std 95 Black"/>
              </a:rPr>
              <a:t>Recognises competence and commitment in engineering;</a:t>
            </a:r>
          </a:p>
          <a:p>
            <a:pPr>
              <a:buClr>
                <a:srgbClr val="E46C0A"/>
              </a:buClr>
              <a:buFont typeface="Arial" pitchFamily="34" charset="0"/>
              <a:buChar char="•"/>
            </a:pPr>
            <a:r>
              <a:rPr lang="en-GB" sz="2000" dirty="0">
                <a:ea typeface="Avenir LT Std 95 Black"/>
                <a:cs typeface="Avenir LT Std 95 Black"/>
              </a:rPr>
              <a:t>Marks registered technicians out as professionals;</a:t>
            </a:r>
          </a:p>
          <a:p>
            <a:pPr>
              <a:buClr>
                <a:srgbClr val="E46C0A"/>
              </a:buClr>
              <a:buFont typeface="Arial" pitchFamily="34" charset="0"/>
              <a:buChar char="•"/>
            </a:pPr>
            <a:r>
              <a:rPr lang="en-GB" sz="2000" dirty="0">
                <a:ea typeface="Avenir LT Std 95 Black"/>
                <a:cs typeface="Avenir LT Std 95 Black"/>
              </a:rPr>
              <a:t>Provides a clear route into and through engineering;</a:t>
            </a:r>
          </a:p>
          <a:p>
            <a:pPr>
              <a:buClr>
                <a:srgbClr val="E46C0A"/>
              </a:buClr>
              <a:buFont typeface="Arial" pitchFamily="34" charset="0"/>
              <a:buChar char="•"/>
            </a:pPr>
            <a:r>
              <a:rPr lang="en-GB" sz="2000" dirty="0">
                <a:ea typeface="Avenir LT Std 95 Black"/>
                <a:cs typeface="Avenir LT Std 95 Black"/>
              </a:rPr>
              <a:t>Allows registered technicians to stand out from their peers when applying for internal and external job roles.</a:t>
            </a:r>
            <a:endParaRPr lang="en-US" sz="2000" dirty="0"/>
          </a:p>
          <a:p>
            <a:endParaRPr lang="en-US" sz="2000" b="1" dirty="0"/>
          </a:p>
          <a:p>
            <a:r>
              <a:rPr lang="en-US" sz="2000" dirty="0"/>
              <a:t>Added to these are the benefits provided by membership of a professional body. </a:t>
            </a:r>
            <a:endParaRPr lang="en-GB" sz="2000" dirty="0"/>
          </a:p>
          <a:p>
            <a:pPr>
              <a:buFont typeface="Arial" pitchFamily="34" charset="0"/>
              <a:buChar char="•"/>
            </a:pPr>
            <a:endParaRPr lang="en-US" b="1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5411787" cy="1674812"/>
          </a:xfrm>
        </p:spPr>
        <p:txBody>
          <a:bodyPr/>
          <a:lstStyle/>
          <a:p>
            <a:pPr eaLnBrk="1" hangingPunct="1"/>
            <a:r>
              <a:rPr lang="en-US" dirty="0" smtClean="0"/>
              <a:t>What you can do…</a:t>
            </a:r>
          </a:p>
        </p:txBody>
      </p:sp>
      <p:pic>
        <p:nvPicPr>
          <p:cNvPr id="9219" name="Picture 4" descr="BA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88913"/>
            <a:ext cx="31115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323850" y="1633538"/>
            <a:ext cx="655161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/>
              <a:t>Champion professional registration </a:t>
            </a:r>
            <a:r>
              <a:rPr lang="en-US" sz="2000" b="1" dirty="0" smtClean="0"/>
              <a:t>among your apprentices – </a:t>
            </a:r>
            <a:r>
              <a:rPr lang="en-US" sz="2000" dirty="0" smtClean="0"/>
              <a:t>You work with apprentices everyday and have a powerful influence </a:t>
            </a:r>
            <a:r>
              <a:rPr lang="en-US" sz="2000" dirty="0"/>
              <a:t>on whether </a:t>
            </a:r>
            <a:r>
              <a:rPr lang="en-US" sz="2000" dirty="0" smtClean="0"/>
              <a:t>they </a:t>
            </a:r>
            <a:r>
              <a:rPr lang="en-US" sz="2000" dirty="0"/>
              <a:t>will </a:t>
            </a:r>
            <a:r>
              <a:rPr lang="en-US" sz="2000" dirty="0" smtClean="0"/>
              <a:t>register</a:t>
            </a:r>
            <a:r>
              <a:rPr lang="en-US" sz="2000" dirty="0"/>
              <a:t>;</a:t>
            </a:r>
          </a:p>
          <a:p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/>
              <a:t>Work with employers and the PEI’s to embed Engtech </a:t>
            </a:r>
            <a:r>
              <a:rPr lang="en-US" sz="2000" dirty="0" smtClean="0"/>
              <a:t>into the curriculum so apprentices can achieve Engtech upon qualification;</a:t>
            </a:r>
            <a:endParaRPr lang="en-US" sz="2000" dirty="0"/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GB" sz="2000" b="1" dirty="0"/>
              <a:t>Comms &amp; PR: </a:t>
            </a:r>
            <a:r>
              <a:rPr lang="en-GB" sz="2000" dirty="0"/>
              <a:t> Support the initiative internally &amp; </a:t>
            </a:r>
            <a:r>
              <a:rPr lang="en-GB" sz="2000" dirty="0" smtClean="0"/>
              <a:t>externally;</a:t>
            </a:r>
            <a:endParaRPr lang="en-GB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LeedsTu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6963" y="2276475"/>
            <a:ext cx="285908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6994525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we can do…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196975"/>
            <a:ext cx="6551613" cy="4248150"/>
          </a:xfrm>
        </p:spPr>
        <p:txBody>
          <a:bodyPr/>
          <a:lstStyle/>
          <a:p>
            <a:pPr eaLnBrk="1" hangingPunct="1"/>
            <a:endParaRPr lang="en-US" sz="800" dirty="0" smtClean="0"/>
          </a:p>
          <a:p>
            <a:pPr eaLnBrk="1" hangingPunct="1"/>
            <a:r>
              <a:rPr lang="en-US" dirty="0" smtClean="0"/>
              <a:t>Train individuals within your organisation at no cost to become EngTech advisors to support other potential EngTechs through registration;</a:t>
            </a:r>
          </a:p>
          <a:p>
            <a:pPr eaLnBrk="1" hangingPunct="1"/>
            <a:endParaRPr lang="en-US" sz="900" dirty="0" smtClean="0"/>
          </a:p>
          <a:p>
            <a:pPr eaLnBrk="1" hangingPunct="1"/>
            <a:r>
              <a:rPr lang="en-US" dirty="0" smtClean="0"/>
              <a:t>Run events and workshops to raise awareness of EngTech and support your apprentices in registering;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dirty="0" smtClean="0"/>
              <a:t>Provide marketing collateral free of charge for you to have on site;</a:t>
            </a:r>
          </a:p>
          <a:p>
            <a:pPr eaLnBrk="1" hangingPunct="1"/>
            <a:endParaRPr lang="en-US" sz="800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4_1 (1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115888"/>
            <a:ext cx="27273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>
          <a:xfrm>
            <a:off x="98425" y="-100013"/>
            <a:ext cx="6994525" cy="1143001"/>
          </a:xfrm>
        </p:spPr>
        <p:txBody>
          <a:bodyPr/>
          <a:lstStyle/>
          <a:p>
            <a:pPr eaLnBrk="1" hangingPunct="1"/>
            <a:r>
              <a:rPr lang="en-GB" sz="3200" dirty="0" smtClean="0">
                <a:cs typeface="Arial" pitchFamily="34" charset="0"/>
              </a:rPr>
              <a:t>Who else are we working with?</a:t>
            </a: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928688"/>
          <a:ext cx="6072229" cy="5043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081"/>
                <a:gridCol w="1433902"/>
                <a:gridCol w="1504623"/>
                <a:gridCol w="1504623"/>
              </a:tblGrid>
              <a:tr h="152688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EngTechNow Champion Employers</a:t>
                      </a:r>
                    </a:p>
                    <a:p>
                      <a:pPr algn="ctr"/>
                      <a:endParaRPr lang="en-GB" sz="1400" b="0" dirty="0" smtClean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/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Leadership</a:t>
                      </a:r>
                      <a:r>
                        <a:rPr lang="en-GB" sz="1400" b="0" baseline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Engaged</a:t>
                      </a:r>
                      <a:endParaRPr lang="en-GB" sz="1400" b="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EngTechNow Champion  Employers</a:t>
                      </a:r>
                    </a:p>
                    <a:p>
                      <a:pPr algn="ctr"/>
                      <a:endParaRPr lang="en-GB" sz="1400" b="1" dirty="0" smtClean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/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Engaging Leadership</a:t>
                      </a:r>
                      <a:endParaRPr lang="en-GB" sz="1400" b="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EngTechNow Ambassadors (engaged</a:t>
                      </a:r>
                      <a:r>
                        <a:rPr lang="en-GB" sz="1400" b="1" baseline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through Crossrail)</a:t>
                      </a:r>
                      <a:endParaRPr lang="en-GB" sz="1400" b="0" dirty="0" smtClean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/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Leadership</a:t>
                      </a:r>
                      <a:r>
                        <a:rPr lang="en-GB" sz="1400" b="0" baseline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Engaged</a:t>
                      </a:r>
                      <a:endParaRPr lang="en-GB" sz="1400" b="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FE Providers &amp; Awarding</a:t>
                      </a:r>
                      <a:r>
                        <a:rPr lang="en-GB" sz="1600" b="1" baseline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Bodies</a:t>
                      </a:r>
                      <a:endParaRPr lang="en-GB" sz="1600" b="1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9170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1. Crossrail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1. National Grid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tkins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/>
                        <a:t>NFEC</a:t>
                      </a:r>
                      <a:endParaRPr lang="en-GB" sz="1200" b="0" dirty="0"/>
                    </a:p>
                  </a:txBody>
                  <a:tcPr/>
                </a:tc>
              </a:tr>
              <a:tr h="284673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2. E.ON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2. Airbus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rup</a:t>
                      </a:r>
                      <a:endParaRPr lang="en-GB" sz="1400" b="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Pearson Education</a:t>
                      </a:r>
                    </a:p>
                  </a:txBody>
                  <a:tcPr/>
                </a:tc>
              </a:tr>
              <a:tr h="284673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3. Network Rail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3. QinetiQ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BAM Nuttall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Stephenson College</a:t>
                      </a:r>
                      <a:endParaRPr lang="en-GB" sz="1400" b="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284673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4. Rolls Royce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4. Shell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Mouchel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JTL Training</a:t>
                      </a:r>
                    </a:p>
                  </a:txBody>
                  <a:tcPr/>
                </a:tc>
              </a:tr>
              <a:tr h="49170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5. BAE Systems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5. HS2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Costain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9170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6. Thames Tideway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6. Amey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Balfour Beatty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284673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7.</a:t>
                      </a:r>
                      <a:r>
                        <a:rPr lang="en-GB" sz="1400" baseline="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 NG Bailey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7. Doosan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  <a:ea typeface="Verdana" pitchFamily="34" charset="0"/>
                          <a:cs typeface="Verdana" pitchFamily="34" charset="0"/>
                        </a:rPr>
                        <a:t>Kier Group</a:t>
                      </a:r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1055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8. Siemens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+mn-lt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Contact details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6983412" cy="446405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dirty="0" smtClean="0">
                <a:solidFill>
                  <a:srgbClr val="E46C0A"/>
                </a:solidFill>
              </a:rPr>
              <a:t/>
            </a:r>
            <a:br>
              <a:rPr lang="en-GB" dirty="0" smtClean="0">
                <a:solidFill>
                  <a:srgbClr val="E46C0A"/>
                </a:solidFill>
              </a:rPr>
            </a:br>
            <a:endParaRPr lang="en-GB" dirty="0" smtClean="0">
              <a:solidFill>
                <a:srgbClr val="E46C0A"/>
              </a:solidFill>
            </a:endParaRPr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r>
              <a:rPr lang="en-GB" b="1" dirty="0" smtClean="0"/>
              <a:t>Phil Horsham (Project Manager):</a:t>
            </a:r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r>
              <a:rPr lang="en-GB" b="1" dirty="0" smtClean="0">
                <a:hlinkClick r:id="rId2"/>
              </a:rPr>
              <a:t>philip.horsham@engineeringtechnician.org.uk</a:t>
            </a:r>
            <a:endParaRPr lang="en-GB" b="1" dirty="0" smtClean="0"/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endParaRPr lang="en-GB" b="1" dirty="0" smtClean="0"/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r>
              <a:rPr lang="en-GB" b="1" dirty="0" smtClean="0">
                <a:hlinkClick r:id="rId3"/>
              </a:rPr>
              <a:t>www.engtechnow.com</a:t>
            </a:r>
            <a:endParaRPr lang="en-GB" b="1" dirty="0" smtClean="0"/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endParaRPr lang="en-GB" b="1" dirty="0" smtClean="0"/>
          </a:p>
          <a:p>
            <a:pPr marL="0" indent="0" algn="ctr" eaLnBrk="1" hangingPunct="1">
              <a:buClr>
                <a:srgbClr val="E46C0A"/>
              </a:buClr>
              <a:buFontTx/>
              <a:buNone/>
              <a:defRPr/>
            </a:pPr>
            <a:r>
              <a:rPr lang="en-GB" b="1" dirty="0" smtClean="0"/>
              <a:t>   </a:t>
            </a:r>
            <a:r>
              <a:rPr lang="en-GB" b="1" dirty="0" smtClean="0">
                <a:hlinkClick r:id="rId4"/>
              </a:rPr>
              <a:t>@EngTech_Now</a:t>
            </a:r>
            <a:endParaRPr lang="en-GB" b="1" dirty="0" smtClean="0"/>
          </a:p>
          <a:p>
            <a:pPr marL="0" indent="0" eaLnBrk="1" hangingPunct="1">
              <a:buClr>
                <a:srgbClr val="E46C0A"/>
              </a:buClr>
              <a:defRPr/>
            </a:pPr>
            <a:endParaRPr lang="en-GB" b="1" dirty="0" smtClean="0"/>
          </a:p>
          <a:p>
            <a:pPr marL="0" indent="0" eaLnBrk="1" hangingPunct="1">
              <a:buClr>
                <a:srgbClr val="E46C0A"/>
              </a:buClr>
              <a:defRPr/>
            </a:pPr>
            <a:endParaRPr lang="en-GB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2292" name="Picture 4" descr="Student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3573463"/>
            <a:ext cx="228758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503</Words>
  <Application>Microsoft Office PowerPoint</Application>
  <PresentationFormat>On-screen Show (4:3)</PresentationFormat>
  <Paragraphs>96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EngTechNow:       A case for change</vt:lpstr>
      <vt:lpstr>What is EngTechNow? </vt:lpstr>
      <vt:lpstr>What are the benefits of EngTech for FE Providers?</vt:lpstr>
      <vt:lpstr>What are the benefits of EngTech for employers?</vt:lpstr>
      <vt:lpstr>What are the benefits for Technicians?</vt:lpstr>
      <vt:lpstr>What you can do…</vt:lpstr>
      <vt:lpstr>What we can do…</vt:lpstr>
      <vt:lpstr>Who else are we working with?</vt:lpstr>
      <vt:lpstr>Contact details</vt:lpstr>
    </vt:vector>
  </TitlesOfParts>
  <Company>Haymarket Media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alison nesbitt</dc:creator>
  <cp:lastModifiedBy>Richard</cp:lastModifiedBy>
  <cp:revision>135</cp:revision>
  <dcterms:created xsi:type="dcterms:W3CDTF">2013-11-08T14:45:42Z</dcterms:created>
  <dcterms:modified xsi:type="dcterms:W3CDTF">2014-07-20T11:11:07Z</dcterms:modified>
</cp:coreProperties>
</file>